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261" r:id="rId3"/>
    <p:sldId id="260" r:id="rId4"/>
    <p:sldId id="268" r:id="rId5"/>
    <p:sldId id="271" r:id="rId6"/>
    <p:sldId id="27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728CD9-6A5F-42CA-8456-E21DC70663D9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EC0711-8C5B-4335-86E1-529C4FECE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48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C0711-8C5B-4335-86E1-529C4FECE0C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04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C0711-8C5B-4335-86E1-529C4FECE0C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04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C0711-8C5B-4335-86E1-529C4FECE0C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465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C0711-8C5B-4335-86E1-529C4FECE0C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911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103570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335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5202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8948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74646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055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14765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179485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253324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102527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50164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276685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555834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98065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169107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380502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F6B37-ABFB-4EFC-ABB6-A3E64E6F7A70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7F2677A-A364-4467-8128-ACCBC30E7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896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ransition>
    <p:pull dir="rd"/>
  </p:transition>
  <p:timing>
    <p:tnLst>
      <p:par>
        <p:cTn id="1" dur="indefinite" restart="never" nodeType="tmRoot"/>
      </p:par>
    </p:tnLst>
  </p:timing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80528" y="3284984"/>
            <a:ext cx="8352928" cy="2952328"/>
          </a:xfr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/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تعرفه خدمات تشخیصی و درمانی</a:t>
            </a:r>
            <a:b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سال </a:t>
            </a:r>
            <a:r>
              <a:rPr lang="fa-IR" sz="3600" dirty="0" smtClean="0">
                <a:solidFill>
                  <a:srgbClr val="7030A0"/>
                </a:solidFill>
                <a:cs typeface="B Titr" panose="00000700000000000000" pitchFamily="2" charset="-78"/>
              </a:rPr>
              <a:t>1402</a:t>
            </a: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بررسی </a:t>
            </a: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تغییرات</a:t>
            </a:r>
            <a:r>
              <a:rPr lang="fa-IR" sz="3600" dirty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fa-IR" sz="3600" dirty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دانشگاه علوم پزشکی همدان</a:t>
            </a:r>
            <a:b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rgbClr val="0070C0"/>
                </a:solidFill>
                <a:cs typeface="B Titr" panose="00000700000000000000" pitchFamily="2" charset="-78"/>
              </a:rPr>
              <a:t>اداره هماهنگی امور بیمه ، تعرفه و استاندارد </a:t>
            </a:r>
            <a:endParaRPr lang="en-US" sz="36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14884" y="764704"/>
            <a:ext cx="5886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5400" b="0" cap="none" spc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cs typeface="B Titr" panose="00000700000000000000" pitchFamily="2" charset="-78"/>
              </a:rPr>
              <a:t>بسم الله الرّحمن الرّحیم</a:t>
            </a:r>
            <a:endParaRPr lang="en-US" sz="5400" b="0" cap="none" spc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1237952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1600" y="0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u="sng" dirty="0" smtClean="0">
                <a:solidFill>
                  <a:srgbClr val="FF0000"/>
                </a:solidFill>
                <a:cs typeface="B Titr" panose="00000700000000000000" pitchFamily="2" charset="-78"/>
              </a:rPr>
              <a:t>بخش دولتــی  </a:t>
            </a:r>
            <a:r>
              <a:rPr lang="fa-IR" sz="1400" b="1" u="sng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سال 1400 نسبت به سال 1401</a:t>
            </a:r>
            <a:endParaRPr lang="en-US" sz="1400" b="1" u="sng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00623"/>
              </p:ext>
            </p:extLst>
          </p:nvPr>
        </p:nvGraphicFramePr>
        <p:xfrm>
          <a:off x="0" y="0"/>
          <a:ext cx="9144000" cy="7022089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1552376">
                  <a:extLst>
                    <a:ext uri="{9D8B030D-6E8A-4147-A177-3AD203B41FA5}">
                      <a16:colId xmlns:a16="http://schemas.microsoft.com/office/drawing/2014/main" val="3568649412"/>
                    </a:ext>
                  </a:extLst>
                </a:gridCol>
                <a:gridCol w="1958710">
                  <a:extLst>
                    <a:ext uri="{9D8B030D-6E8A-4147-A177-3AD203B41FA5}">
                      <a16:colId xmlns:a16="http://schemas.microsoft.com/office/drawing/2014/main" val="3840859016"/>
                    </a:ext>
                  </a:extLst>
                </a:gridCol>
                <a:gridCol w="813688">
                  <a:extLst>
                    <a:ext uri="{9D8B030D-6E8A-4147-A177-3AD203B41FA5}">
                      <a16:colId xmlns:a16="http://schemas.microsoft.com/office/drawing/2014/main" val="4060082997"/>
                    </a:ext>
                  </a:extLst>
                </a:gridCol>
                <a:gridCol w="875494">
                  <a:extLst>
                    <a:ext uri="{9D8B030D-6E8A-4147-A177-3AD203B41FA5}">
                      <a16:colId xmlns:a16="http://schemas.microsoft.com/office/drawing/2014/main" val="1010311207"/>
                    </a:ext>
                  </a:extLst>
                </a:gridCol>
                <a:gridCol w="971704">
                  <a:extLst>
                    <a:ext uri="{9D8B030D-6E8A-4147-A177-3AD203B41FA5}">
                      <a16:colId xmlns:a16="http://schemas.microsoft.com/office/drawing/2014/main" val="1574995633"/>
                    </a:ext>
                  </a:extLst>
                </a:gridCol>
                <a:gridCol w="1004208">
                  <a:extLst>
                    <a:ext uri="{9D8B030D-6E8A-4147-A177-3AD203B41FA5}">
                      <a16:colId xmlns:a16="http://schemas.microsoft.com/office/drawing/2014/main" val="3335449564"/>
                    </a:ext>
                  </a:extLst>
                </a:gridCol>
                <a:gridCol w="959604">
                  <a:extLst>
                    <a:ext uri="{9D8B030D-6E8A-4147-A177-3AD203B41FA5}">
                      <a16:colId xmlns:a16="http://schemas.microsoft.com/office/drawing/2014/main" val="213282213"/>
                    </a:ext>
                  </a:extLst>
                </a:gridCol>
                <a:gridCol w="1008216">
                  <a:extLst>
                    <a:ext uri="{9D8B030D-6E8A-4147-A177-3AD203B41FA5}">
                      <a16:colId xmlns:a16="http://schemas.microsoft.com/office/drawing/2014/main" val="3705831433"/>
                    </a:ext>
                  </a:extLst>
                </a:gridCol>
              </a:tblGrid>
              <a:tr h="284073">
                <a:tc rowSpan="2" gridSpan="2">
                  <a:txBody>
                    <a:bodyPr/>
                    <a:lstStyle/>
                    <a:p>
                      <a:pPr algn="ctr" rtl="1" fontAlgn="ctr"/>
                      <a:r>
                        <a:rPr lang="fa-IR" sz="3200" u="none" strike="noStrike" dirty="0" smtClean="0">
                          <a:effectLst/>
                          <a:cs typeface="B Titr" panose="00000700000000000000" pitchFamily="2" charset="-78"/>
                        </a:rPr>
                        <a:t>تعرفه بخش</a:t>
                      </a:r>
                      <a:r>
                        <a:rPr lang="fa-IR" sz="3200" u="none" strike="noStrike" baseline="0" dirty="0" smtClean="0">
                          <a:effectLst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3200" u="none" strike="noStrike" baseline="0" dirty="0" smtClean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دولتــــــی</a:t>
                      </a:r>
                      <a:endParaRPr lang="fa-IR" sz="3200" b="1" i="0" u="none" strike="noStrike" dirty="0">
                        <a:solidFill>
                          <a:srgbClr val="C00000"/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2663" marR="2663" marT="2663" marB="0" anchor="ctr"/>
                </a:tc>
                <a:tc rowSpan="2"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Titr" panose="00000700000000000000" pitchFamily="2" charset="-78"/>
                        </a:rPr>
                        <a:t>غیرتمام وقت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2663" marR="2663" marT="2663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Titr" panose="00000700000000000000" pitchFamily="2" charset="-78"/>
                        </a:rPr>
                        <a:t>تمام وقت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2663" marR="2663" marT="2663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5460171"/>
                  </a:ext>
                </a:extLst>
              </a:tr>
              <a:tr h="673248">
                <a:tc gridSpan="2"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سال1400 (ریال)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سال1401 (ریال)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 smtClean="0">
                          <a:effectLst/>
                          <a:cs typeface="B Nazanin" panose="00000400000000000000" pitchFamily="2" charset="-78"/>
                        </a:rPr>
                        <a:t>سال 1402 (ریال)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سال1400 (ریال)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سال1401 (ریال)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 smtClean="0">
                          <a:effectLst/>
                          <a:cs typeface="B Nazanin" panose="00000400000000000000" pitchFamily="2" charset="-78"/>
                        </a:rPr>
                        <a:t>سال 1402 (ریال)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2697054219"/>
                  </a:ext>
                </a:extLst>
              </a:tr>
              <a:tr h="360625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 پزشکان،دندانپزشکان عمومی و دکتری تخصصی در علوم پایه( </a:t>
                      </a:r>
                      <a:r>
                        <a:rPr lang="en-US" sz="1200" u="none" strike="noStrike" dirty="0" err="1">
                          <a:effectLst/>
                          <a:cs typeface="B Nazanin" panose="00000400000000000000" pitchFamily="2" charset="-78"/>
                        </a:rPr>
                        <a:t>Phd</a:t>
                      </a:r>
                      <a:r>
                        <a:rPr lang="en-US" sz="1200" u="none" strike="noStrike" dirty="0">
                          <a:effectLst/>
                          <a:cs typeface="B Nazanin" panose="00000400000000000000" pitchFamily="2" charset="-78"/>
                        </a:rPr>
                        <a:t>) </a:t>
                      </a:r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پروانه دار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194,000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233,000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303،000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949046709"/>
                  </a:ext>
                </a:extLst>
              </a:tr>
              <a:tr h="360625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 پزشکان،دندانپزشکان متخصص وپزشکان عمومی  </a:t>
                      </a:r>
                      <a:r>
                        <a:rPr lang="en-US" sz="1200" u="none" strike="noStrike" dirty="0">
                          <a:effectLst/>
                          <a:cs typeface="B Nazanin" panose="00000400000000000000" pitchFamily="2" charset="-78"/>
                        </a:rPr>
                        <a:t>MD-</a:t>
                      </a:r>
                      <a:r>
                        <a:rPr lang="en-US" sz="1200" u="none" strike="noStrike" dirty="0" err="1">
                          <a:effectLst/>
                          <a:cs typeface="B Nazanin" panose="00000400000000000000" pitchFamily="2" charset="-78"/>
                        </a:rPr>
                        <a:t>Phd</a:t>
                      </a:r>
                      <a:r>
                        <a:rPr lang="en-US" sz="1200" u="none" strike="noStrike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و پزشکان متخصص کودکان و نوزادان گروه سنی هجده سال و بالاتر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242,000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290,000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377،000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412,000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493,000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640،900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2501448267"/>
                  </a:ext>
                </a:extLst>
              </a:tr>
              <a:tr h="360625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پزشکان متخصص کودکان و نوزادان برای معاینه(ویزیت) گروه سنی زیر هجده سال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290,000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348,000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452،400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493,000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591,600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769،080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1495589017"/>
                  </a:ext>
                </a:extLst>
              </a:tr>
              <a:tr h="539633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 پزشکان فوق تخصص،دوره تکمیلی تخصصی(فلوشیب) و پزشکان فوق تخصص ، دوره تکمیلی تخصصی (فلوشیپ) کودکان و نوزادان برای معاینه گروه سنی هجده و بالاتر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293,000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352,000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458،000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498,000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598,400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778،600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1177300315"/>
                  </a:ext>
                </a:extLst>
              </a:tr>
              <a:tr h="360625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پزشکان فوق تخصص ،دوره تکمیلی تخصصی(فلوشیپ) کودکان و نوزادان برای معاینه گروه سنی زیرهجده سال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352,000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422,000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549،600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599,000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717,400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934،320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3582640427"/>
                  </a:ext>
                </a:extLst>
              </a:tr>
              <a:tr h="261983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پزشکان متخصص روانپزشکی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307,000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368,000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478،000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522,000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625,600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812،600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734656462"/>
                  </a:ext>
                </a:extLst>
              </a:tr>
              <a:tr h="284009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 پزشکان فوق تخصص روان پزشکی و دوره تکمیلی فلوشیپ روان پزشکی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365,000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438,000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569،000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621,000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744,600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967،300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763927457"/>
                  </a:ext>
                </a:extLst>
              </a:tr>
              <a:tr h="255662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کارشناس ارشد پروانه دار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166,000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199,000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259،000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3023900043"/>
                  </a:ext>
                </a:extLst>
              </a:tr>
              <a:tr h="269836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کارشناس پروانه دار 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135,000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162,000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211،000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1314925899"/>
                  </a:ext>
                </a:extLst>
              </a:tr>
              <a:tr h="315268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ضریب تعرفه خدمات  بستری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135,900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149,000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201،000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314,400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503,000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697،000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1268360903"/>
                  </a:ext>
                </a:extLst>
              </a:tr>
              <a:tr h="315268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168,000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218,000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294،000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3795736906"/>
                  </a:ext>
                </a:extLst>
              </a:tr>
              <a:tr h="315268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ضریب تعرفه خدمات سرپایی و پاراکلینیک (دارای علامت # و کدهای 7 و8 )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135,900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149,000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201،000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231,100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274,000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392،000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1055605143"/>
                  </a:ext>
                </a:extLst>
              </a:tr>
              <a:tr h="425437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179,000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235,000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317،000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1963068836"/>
                  </a:ext>
                </a:extLst>
              </a:tr>
              <a:tr h="315268"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ضریب تعرفه دندانپزشکی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329,000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362,000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434،000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916014933"/>
                  </a:ext>
                </a:extLst>
              </a:tr>
              <a:tr h="315268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2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179,000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235,000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317،000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3964263659"/>
                  </a:ext>
                </a:extLst>
              </a:tr>
              <a:tr h="315268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جزء مواد و لوازم مصرفی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181,000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272,000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326،000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142137024"/>
                  </a:ext>
                </a:extLst>
              </a:tr>
              <a:tr h="315268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Nazanin" panose="00000400000000000000" pitchFamily="2" charset="-78"/>
                        </a:rPr>
                        <a:t>هزینه اقامت(هتلینگ) برای سه تختی و بیشتر (درجه یک)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2,620,000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3,406,000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9،196،000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28754889"/>
                  </a:ext>
                </a:extLst>
              </a:tr>
              <a:tr h="315268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هزینه اقامت(هتلینگ) برای سه تختی و بیشتر (درجه دو)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2,096,000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2,725,000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7،358،000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63" marR="2663" marT="2663" marB="0" anchor="ctr"/>
                </a:tc>
                <a:extLst>
                  <a:ext uri="{0D108BD9-81ED-4DB2-BD59-A6C34878D82A}">
                    <a16:rowId xmlns:a16="http://schemas.microsoft.com/office/drawing/2014/main" val="9237329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547628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806972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u="sng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درصد تغییرات تعرفه خدمات تشخیصی و درمانی </a:t>
            </a:r>
            <a:r>
              <a:rPr lang="fa-IR" sz="2400" b="1" u="sng" dirty="0" smtClean="0">
                <a:solidFill>
                  <a:schemeClr val="accent2"/>
                </a:solidFill>
                <a:cs typeface="B Titr" panose="00000700000000000000" pitchFamily="2" charset="-78"/>
              </a:rPr>
              <a:t>بخش خصــوصی</a:t>
            </a:r>
          </a:p>
          <a:p>
            <a:pPr algn="ctr"/>
            <a:r>
              <a:rPr lang="fa-IR" sz="2400" b="1" u="sng" dirty="0" smtClean="0">
                <a:solidFill>
                  <a:schemeClr val="accent2"/>
                </a:solidFill>
                <a:cs typeface="B Titr" panose="00000700000000000000" pitchFamily="2" charset="-78"/>
              </a:rPr>
              <a:t> </a:t>
            </a:r>
            <a:r>
              <a:rPr lang="fa-IR" sz="2400" b="1" u="sng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سال 1400 نسبت به سال 1401</a:t>
            </a:r>
            <a:endParaRPr lang="en-US" sz="2400" b="1" u="sng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561946"/>
              </p:ext>
            </p:extLst>
          </p:nvPr>
        </p:nvGraphicFramePr>
        <p:xfrm>
          <a:off x="-2" y="2"/>
          <a:ext cx="9144001" cy="6862577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1956780">
                  <a:extLst>
                    <a:ext uri="{9D8B030D-6E8A-4147-A177-3AD203B41FA5}">
                      <a16:colId xmlns:a16="http://schemas.microsoft.com/office/drawing/2014/main" val="656673488"/>
                    </a:ext>
                  </a:extLst>
                </a:gridCol>
                <a:gridCol w="1956780">
                  <a:extLst>
                    <a:ext uri="{9D8B030D-6E8A-4147-A177-3AD203B41FA5}">
                      <a16:colId xmlns:a16="http://schemas.microsoft.com/office/drawing/2014/main" val="2673655911"/>
                    </a:ext>
                  </a:extLst>
                </a:gridCol>
                <a:gridCol w="1956780">
                  <a:extLst>
                    <a:ext uri="{9D8B030D-6E8A-4147-A177-3AD203B41FA5}">
                      <a16:colId xmlns:a16="http://schemas.microsoft.com/office/drawing/2014/main" val="1715534790"/>
                    </a:ext>
                  </a:extLst>
                </a:gridCol>
                <a:gridCol w="1075815">
                  <a:extLst>
                    <a:ext uri="{9D8B030D-6E8A-4147-A177-3AD203B41FA5}">
                      <a16:colId xmlns:a16="http://schemas.microsoft.com/office/drawing/2014/main" val="1161471821"/>
                    </a:ext>
                  </a:extLst>
                </a:gridCol>
                <a:gridCol w="1100418">
                  <a:extLst>
                    <a:ext uri="{9D8B030D-6E8A-4147-A177-3AD203B41FA5}">
                      <a16:colId xmlns:a16="http://schemas.microsoft.com/office/drawing/2014/main" val="2070755886"/>
                    </a:ext>
                  </a:extLst>
                </a:gridCol>
                <a:gridCol w="1097428">
                  <a:extLst>
                    <a:ext uri="{9D8B030D-6E8A-4147-A177-3AD203B41FA5}">
                      <a16:colId xmlns:a16="http://schemas.microsoft.com/office/drawing/2014/main" val="750940211"/>
                    </a:ext>
                  </a:extLst>
                </a:gridCol>
              </a:tblGrid>
              <a:tr h="188638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800" u="none" strike="noStrike" dirty="0" smtClean="0">
                          <a:effectLst/>
                          <a:cs typeface="B Titr" panose="00000700000000000000" pitchFamily="2" charset="-78"/>
                        </a:rPr>
                        <a:t>تعرفه بخش </a:t>
                      </a:r>
                      <a:r>
                        <a:rPr lang="fa-IR" sz="1800" u="none" strike="noStrike" dirty="0" smtClean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خصـــوصی</a:t>
                      </a:r>
                      <a:endParaRPr lang="fa-IR" sz="1800" b="1" i="0" u="none" strike="noStrike" dirty="0">
                        <a:solidFill>
                          <a:srgbClr val="00B050"/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Titr" panose="00000700000000000000" pitchFamily="2" charset="-78"/>
                        </a:rPr>
                        <a:t>سال 1400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 dirty="0">
                          <a:effectLst/>
                          <a:cs typeface="B Titr" panose="00000700000000000000" pitchFamily="2" charset="-78"/>
                        </a:rPr>
                        <a:t>سال 1401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 smtClean="0">
                          <a:effectLst/>
                          <a:cs typeface="B Titr" panose="00000700000000000000" pitchFamily="2" charset="-78"/>
                        </a:rPr>
                        <a:t>سال 1402</a:t>
                      </a:r>
                      <a:endParaRPr lang="fa-IR" sz="11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1485865302"/>
                  </a:ext>
                </a:extLst>
              </a:tr>
              <a:tr h="302219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 پزشکان،دندانپزشکان عمومی و دکتری تخصصی در علوم پایه( </a:t>
                      </a:r>
                      <a:r>
                        <a:rPr lang="en-US" sz="1400" u="none" strike="noStrike" dirty="0" err="1">
                          <a:effectLst/>
                          <a:cs typeface="B Nazanin" panose="00000400000000000000" pitchFamily="2" charset="-78"/>
                        </a:rPr>
                        <a:t>Phd</a:t>
                      </a:r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) </a:t>
                      </a:r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پروانه دار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527,000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690,000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900،000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1312086374"/>
                  </a:ext>
                </a:extLst>
              </a:tr>
              <a:tr h="346092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 پزشکان،دندانپزشکان متخصص وپزشکان عمومی  </a:t>
                      </a:r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MD-</a:t>
                      </a:r>
                      <a:r>
                        <a:rPr lang="en-US" sz="1400" u="none" strike="noStrike" dirty="0" err="1">
                          <a:effectLst/>
                          <a:cs typeface="B Nazanin" panose="00000400000000000000" pitchFamily="2" charset="-78"/>
                        </a:rPr>
                        <a:t>Phd</a:t>
                      </a:r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و پزشکان متخصص کودکان و نوزادان گروه سنی هجده سال و بالاتر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800,000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1,040,000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1،350،000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4193485576"/>
                  </a:ext>
                </a:extLst>
              </a:tr>
              <a:tr h="346092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پزشکان متخصص کودکان و نوزادان برای معاینه(ویزیت) گروه سنی زیر هجده سال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960,000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1,250,000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1،620،000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625283474"/>
                  </a:ext>
                </a:extLst>
              </a:tr>
              <a:tr h="346092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 پزشکان فوق تخصص،دوره تکمیلی تخصصی(فلوشیب) و پزشکان فوق تخصص ، دوره تکمیلی تخصصی (فلوشیپ) کودکان و نوزادان برای معاینه گروه سنی هجده و بالاتر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1,014,000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1,320,000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1،720،000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3509421016"/>
                  </a:ext>
                </a:extLst>
              </a:tr>
              <a:tr h="346092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پزشکان فوق تخصص ،دوره تکمیلی تخصصی(فلوشیپ) کودکان و نوزادان برای معاینه گروه سنی زیرهجده سال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1,217,000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1,580,000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2،064،000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1695062807"/>
                  </a:ext>
                </a:extLst>
              </a:tr>
              <a:tr h="266234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پزشکان متخصص روانپزشکی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1,065,000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1,380,000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1،790،000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4289663443"/>
                  </a:ext>
                </a:extLst>
              </a:tr>
              <a:tr h="288032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 پزشکان فوق تخصص روان پزشکی و دوره تکمیلی فلوشیپ روان پزشکی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1,208,000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1,570,000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2،040،000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2317895702"/>
                  </a:ext>
                </a:extLst>
              </a:tr>
              <a:tr h="288032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کارشناس ارشد پروانه دار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429,000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560,000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730،000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3456591414"/>
                  </a:ext>
                </a:extLst>
              </a:tr>
              <a:tr h="346092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کارشناس پروانه دار 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371,000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480,000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620،000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252172587"/>
                  </a:ext>
                </a:extLst>
              </a:tr>
              <a:tr h="346092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ضریب تعرفه خدمات  بستری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528,000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581,000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697،000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3516662"/>
                  </a:ext>
                </a:extLst>
              </a:tr>
              <a:tr h="346092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1,030,000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1,504,000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2،106،000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3583083990"/>
                  </a:ext>
                </a:extLst>
              </a:tr>
              <a:tr h="346092"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ضریب تعرفه خدمات سرپایی و پاراکلینیک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277,000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327,000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392،000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4244333541"/>
                  </a:ext>
                </a:extLst>
              </a:tr>
              <a:tr h="346092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کدهای 1 تا 7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644,000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940,000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1،316،000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1006027130"/>
                  </a:ext>
                </a:extLst>
              </a:tr>
              <a:tr h="346092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کدهای 8 و 9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902,000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1،263،000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2859779971"/>
                  </a:ext>
                </a:extLst>
              </a:tr>
              <a:tr h="346092"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ضریب تعرفه دندانپزشکی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329,000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362,000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434،000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926341668"/>
                  </a:ext>
                </a:extLst>
              </a:tr>
              <a:tr h="346092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455,000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637,000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860،000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536162982"/>
                  </a:ext>
                </a:extLst>
              </a:tr>
              <a:tr h="346092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مواد و لوازم مصرفی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181,000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272,000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326،000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981545703"/>
                  </a:ext>
                </a:extLst>
              </a:tr>
              <a:tr h="346092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هزینه اقامت(هتلینگ) برای سه تختی و بیشتر (درجه یک)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12,076,000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16,906,000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42،626،000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3781074506"/>
                  </a:ext>
                </a:extLst>
              </a:tr>
              <a:tr h="346092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هزینه اقامت(هتلینگ) برای سه تختی و بیشتر (درجه دو)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9,660,000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13,524,000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34،086،000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19" marR="2619" marT="2619" marB="0" anchor="ctr"/>
                </a:tc>
                <a:extLst>
                  <a:ext uri="{0D108BD9-81ED-4DB2-BD59-A6C34878D82A}">
                    <a16:rowId xmlns:a16="http://schemas.microsoft.com/office/drawing/2014/main" val="1117715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6181530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38506" y="549646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u="sng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درصد تغییرات تعرفه خدمات تشخیصی و درمانی </a:t>
            </a:r>
            <a:r>
              <a:rPr lang="fa-IR" sz="2400" b="1" u="sng" dirty="0" smtClean="0">
                <a:solidFill>
                  <a:srgbClr val="0070C0"/>
                </a:solidFill>
                <a:cs typeface="B Titr" panose="00000700000000000000" pitchFamily="2" charset="-78"/>
              </a:rPr>
              <a:t>بخش خیـــریه </a:t>
            </a:r>
          </a:p>
          <a:p>
            <a:pPr algn="ctr"/>
            <a:r>
              <a:rPr lang="fa-IR" sz="2400" b="1" u="sng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سال 1400 نسبت به سال 1401</a:t>
            </a:r>
            <a:endParaRPr lang="en-US" sz="2400" b="1" u="sng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031420"/>
              </p:ext>
            </p:extLst>
          </p:nvPr>
        </p:nvGraphicFramePr>
        <p:xfrm>
          <a:off x="-1" y="3"/>
          <a:ext cx="9144001" cy="6854157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2064485">
                  <a:extLst>
                    <a:ext uri="{9D8B030D-6E8A-4147-A177-3AD203B41FA5}">
                      <a16:colId xmlns:a16="http://schemas.microsoft.com/office/drawing/2014/main" val="2930337244"/>
                    </a:ext>
                  </a:extLst>
                </a:gridCol>
                <a:gridCol w="2058519">
                  <a:extLst>
                    <a:ext uri="{9D8B030D-6E8A-4147-A177-3AD203B41FA5}">
                      <a16:colId xmlns:a16="http://schemas.microsoft.com/office/drawing/2014/main" val="289774337"/>
                    </a:ext>
                  </a:extLst>
                </a:gridCol>
                <a:gridCol w="2058519">
                  <a:extLst>
                    <a:ext uri="{9D8B030D-6E8A-4147-A177-3AD203B41FA5}">
                      <a16:colId xmlns:a16="http://schemas.microsoft.com/office/drawing/2014/main" val="4050148030"/>
                    </a:ext>
                  </a:extLst>
                </a:gridCol>
                <a:gridCol w="910549">
                  <a:extLst>
                    <a:ext uri="{9D8B030D-6E8A-4147-A177-3AD203B41FA5}">
                      <a16:colId xmlns:a16="http://schemas.microsoft.com/office/drawing/2014/main" val="2310255798"/>
                    </a:ext>
                  </a:extLst>
                </a:gridCol>
                <a:gridCol w="954502">
                  <a:extLst>
                    <a:ext uri="{9D8B030D-6E8A-4147-A177-3AD203B41FA5}">
                      <a16:colId xmlns:a16="http://schemas.microsoft.com/office/drawing/2014/main" val="3527446345"/>
                    </a:ext>
                  </a:extLst>
                </a:gridCol>
                <a:gridCol w="1097427">
                  <a:extLst>
                    <a:ext uri="{9D8B030D-6E8A-4147-A177-3AD203B41FA5}">
                      <a16:colId xmlns:a16="http://schemas.microsoft.com/office/drawing/2014/main" val="4238540965"/>
                    </a:ext>
                  </a:extLst>
                </a:gridCol>
              </a:tblGrid>
              <a:tr h="188637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 smtClean="0">
                          <a:effectLst/>
                          <a:cs typeface="B Titr" panose="00000700000000000000" pitchFamily="2" charset="-78"/>
                        </a:rPr>
                        <a:t>تعرفه بخش </a:t>
                      </a:r>
                      <a:r>
                        <a:rPr lang="fa-IR" sz="1600" u="none" strike="noStrike" dirty="0" smtClean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خیــــریه</a:t>
                      </a:r>
                      <a:endParaRPr lang="fa-IR" sz="1600" b="1" i="0" u="none" strike="noStrike" dirty="0">
                        <a:solidFill>
                          <a:srgbClr val="7030A0"/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>
                          <a:effectLst/>
                          <a:cs typeface="B Titr" panose="00000700000000000000" pitchFamily="2" charset="-78"/>
                        </a:rPr>
                        <a:t>سال 1400</a:t>
                      </a:r>
                      <a:endParaRPr lang="fa-IR" sz="11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>
                          <a:effectLst/>
                          <a:cs typeface="B Titr" panose="00000700000000000000" pitchFamily="2" charset="-78"/>
                        </a:rPr>
                        <a:t>سال 1401</a:t>
                      </a:r>
                      <a:endParaRPr lang="fa-IR" sz="11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 smtClean="0">
                          <a:effectLst/>
                          <a:cs typeface="B Titr" panose="00000700000000000000" pitchFamily="2" charset="-78"/>
                        </a:rPr>
                        <a:t>سال 1402</a:t>
                      </a:r>
                      <a:endParaRPr lang="fa-IR" sz="11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3606877785"/>
                  </a:ext>
                </a:extLst>
              </a:tr>
              <a:tr h="302215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 پزشکان،دندانپزشکان عمومی و دکتری تخصصی در علوم پایه( </a:t>
                      </a:r>
                      <a:r>
                        <a:rPr lang="en-US" sz="1400" u="none" strike="noStrike">
                          <a:effectLst/>
                          <a:cs typeface="B Nazanin" panose="00000400000000000000" pitchFamily="2" charset="-78"/>
                        </a:rPr>
                        <a:t>Phd) </a:t>
                      </a:r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پروانه دار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373,000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480,000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620،000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1146058953"/>
                  </a:ext>
                </a:extLst>
              </a:tr>
              <a:tr h="346560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 پزشکان،دندانپزشکان متخصص وپزشکان عمومی  </a:t>
                      </a:r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MD-</a:t>
                      </a:r>
                      <a:r>
                        <a:rPr lang="en-US" sz="1400" u="none" strike="noStrike" dirty="0" err="1">
                          <a:effectLst/>
                          <a:cs typeface="B Nazanin" panose="00000400000000000000" pitchFamily="2" charset="-78"/>
                        </a:rPr>
                        <a:t>Phd</a:t>
                      </a:r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و پزشکان متخصص کودکان و نوزادان گروه سنی هجده سال و بالاتر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624,000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810,000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1،050،000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4118071436"/>
                  </a:ext>
                </a:extLst>
              </a:tr>
              <a:tr h="346560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پزشکان متخصص کودکان و نوزادان برای معاینه(ویزیت) گروه سنی زیر هجده سال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749,000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970,000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1،260،000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1474107674"/>
                  </a:ext>
                </a:extLst>
              </a:tr>
              <a:tr h="346560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 پزشکان فوق تخصص،دوره تکمیلی تخصصی(فلوشیب) و پزشکان فوق تخصص ، دوره تکمیلی تخصصی (فلوشیپ) کودکان و نوزادان برای معاینه گروه سنی هجده و بالاتر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751,000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980,000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1،270،000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2107918175"/>
                  </a:ext>
                </a:extLst>
              </a:tr>
              <a:tr h="346560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پزشکان فوق تخصص ،دوره تکمیلی تخصصی(فلوشیپ) کودکان و نوزادان برای معاینه گروه سنی زیرهجده سال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901,000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1,170,000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1،520،000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3146548234"/>
                  </a:ext>
                </a:extLst>
              </a:tr>
              <a:tr h="248396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پزشکان متخصص روانپزشکی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789,000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1,030,000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1،340،000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1475938878"/>
                  </a:ext>
                </a:extLst>
              </a:tr>
              <a:tr h="346560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 پزشکان فوق تخصص روان پزشکی و دوره تکمیلی فلوشیپ روان پزشکی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941,000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1,220,000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1،590،000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2637174090"/>
                  </a:ext>
                </a:extLst>
              </a:tr>
              <a:tr h="346560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کارشناس ارشد پروانه دار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319,000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410,000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530،000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3898942263"/>
                  </a:ext>
                </a:extLst>
              </a:tr>
              <a:tr h="346560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کارشناس پروانه دار 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241,000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310,000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400،000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174383949"/>
                  </a:ext>
                </a:extLst>
              </a:tr>
              <a:tr h="346560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ضریب تعرفه خدمات  بستری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528,000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581,000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697،000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3209937633"/>
                  </a:ext>
                </a:extLst>
              </a:tr>
              <a:tr h="34656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659,000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1,278,000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1،790،000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3601069108"/>
                  </a:ext>
                </a:extLst>
              </a:tr>
              <a:tr h="346560"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ضریب تعرفه خدمات سرپایی و پاراکلینیک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277,000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327,000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392،000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454134934"/>
                  </a:ext>
                </a:extLst>
              </a:tr>
              <a:tr h="34656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کدهای 1 تا 7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444,000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799,000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1،119،000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1605626077"/>
                  </a:ext>
                </a:extLst>
              </a:tr>
              <a:tr h="34656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کدهای 8 و 9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767,000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1،074،000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914555474"/>
                  </a:ext>
                </a:extLst>
              </a:tr>
              <a:tr h="346560"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ضریب تعرفه دندانپزشکی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329,000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362,000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434،000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1179717480"/>
                  </a:ext>
                </a:extLst>
              </a:tr>
              <a:tr h="34656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339,000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541,000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731،000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426593813"/>
                  </a:ext>
                </a:extLst>
              </a:tr>
              <a:tr h="34656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مواد و لوازم مصرفی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181,000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272,000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326،000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2527858896"/>
                  </a:ext>
                </a:extLst>
              </a:tr>
              <a:tr h="346560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هزینه اقامت(هتلینگ) برای سه تختی و بیشتر (درجه یک)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7,930,000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14,370,000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36،215،000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3503015130"/>
                  </a:ext>
                </a:extLst>
              </a:tr>
              <a:tr h="346560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هزینه اقامت(هتلینگ) برای سه تختی و بیشتر (درجه دو)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6,344,000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11,495,000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28،973،000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22" marR="2622" marT="2622" marB="0" anchor="ctr"/>
                </a:tc>
                <a:extLst>
                  <a:ext uri="{0D108BD9-81ED-4DB2-BD59-A6C34878D82A}">
                    <a16:rowId xmlns:a16="http://schemas.microsoft.com/office/drawing/2014/main" val="425935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1732923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476672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u="sng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درصد تغییرات تعرفه خدمات تشخیصی و درمانی </a:t>
            </a:r>
            <a:r>
              <a:rPr lang="fa-IR" sz="2400" b="1" u="sng" dirty="0" smtClean="0">
                <a:solidFill>
                  <a:srgbClr val="C00000"/>
                </a:solidFill>
                <a:cs typeface="B Titr" panose="00000700000000000000" pitchFamily="2" charset="-78"/>
              </a:rPr>
              <a:t>بخش عمومی غیر دولتی </a:t>
            </a:r>
            <a:r>
              <a:rPr lang="fa-IR" sz="2400" b="1" u="sng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سال 1400 نسبت به سال 1401</a:t>
            </a:r>
            <a:endParaRPr lang="en-US" sz="2400" b="1" u="sng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916773"/>
              </p:ext>
            </p:extLst>
          </p:nvPr>
        </p:nvGraphicFramePr>
        <p:xfrm>
          <a:off x="0" y="5"/>
          <a:ext cx="9144000" cy="6855677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2151530">
                  <a:extLst>
                    <a:ext uri="{9D8B030D-6E8A-4147-A177-3AD203B41FA5}">
                      <a16:colId xmlns:a16="http://schemas.microsoft.com/office/drawing/2014/main" val="217926851"/>
                    </a:ext>
                  </a:extLst>
                </a:gridCol>
                <a:gridCol w="2148230">
                  <a:extLst>
                    <a:ext uri="{9D8B030D-6E8A-4147-A177-3AD203B41FA5}">
                      <a16:colId xmlns:a16="http://schemas.microsoft.com/office/drawing/2014/main" val="1609437597"/>
                    </a:ext>
                  </a:extLst>
                </a:gridCol>
                <a:gridCol w="2148230">
                  <a:extLst>
                    <a:ext uri="{9D8B030D-6E8A-4147-A177-3AD203B41FA5}">
                      <a16:colId xmlns:a16="http://schemas.microsoft.com/office/drawing/2014/main" val="522137143"/>
                    </a:ext>
                  </a:extLst>
                </a:gridCol>
                <a:gridCol w="937169">
                  <a:extLst>
                    <a:ext uri="{9D8B030D-6E8A-4147-A177-3AD203B41FA5}">
                      <a16:colId xmlns:a16="http://schemas.microsoft.com/office/drawing/2014/main" val="1928453066"/>
                    </a:ext>
                  </a:extLst>
                </a:gridCol>
                <a:gridCol w="869137">
                  <a:extLst>
                    <a:ext uri="{9D8B030D-6E8A-4147-A177-3AD203B41FA5}">
                      <a16:colId xmlns:a16="http://schemas.microsoft.com/office/drawing/2014/main" val="2063757372"/>
                    </a:ext>
                  </a:extLst>
                </a:gridCol>
                <a:gridCol w="889704">
                  <a:extLst>
                    <a:ext uri="{9D8B030D-6E8A-4147-A177-3AD203B41FA5}">
                      <a16:colId xmlns:a16="http://schemas.microsoft.com/office/drawing/2014/main" val="3701338067"/>
                    </a:ext>
                  </a:extLst>
                </a:gridCol>
              </a:tblGrid>
              <a:tr h="210483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800" u="none" strike="noStrike" dirty="0" smtClean="0">
                          <a:effectLst/>
                          <a:cs typeface="B Titr" panose="00000700000000000000" pitchFamily="2" charset="-78"/>
                        </a:rPr>
                        <a:t>تعرفه بخش </a:t>
                      </a:r>
                      <a:r>
                        <a:rPr lang="fa-IR" sz="1800" u="none" strike="noStrik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cs typeface="B Titr" panose="00000700000000000000" pitchFamily="2" charset="-78"/>
                        </a:rPr>
                        <a:t>عمومی غیر دولتی</a:t>
                      </a:r>
                      <a:endParaRPr lang="fa-IR" sz="1800" b="1" i="0" u="none" strike="noStrike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>
                          <a:effectLst/>
                          <a:cs typeface="B Titr" panose="00000700000000000000" pitchFamily="2" charset="-78"/>
                        </a:rPr>
                        <a:t>سال 1400</a:t>
                      </a:r>
                      <a:endParaRPr lang="fa-IR" sz="11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>
                          <a:effectLst/>
                          <a:cs typeface="B Titr" panose="00000700000000000000" pitchFamily="2" charset="-78"/>
                        </a:rPr>
                        <a:t>سال 1401</a:t>
                      </a:r>
                      <a:endParaRPr lang="fa-IR" sz="11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u="none" strike="noStrike" dirty="0" smtClean="0">
                          <a:effectLst/>
                          <a:cs typeface="B Titr" panose="00000700000000000000" pitchFamily="2" charset="-78"/>
                        </a:rPr>
                        <a:t>سال 1402</a:t>
                      </a:r>
                      <a:endParaRPr lang="fa-IR" sz="11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2385110557"/>
                  </a:ext>
                </a:extLst>
              </a:tr>
              <a:tr h="349869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 پزشکان،دندانپزشکان عمومی و دکتری تخصصی در علوم پایه( </a:t>
                      </a:r>
                      <a:r>
                        <a:rPr lang="en-US" sz="1400" u="none" strike="noStrike" dirty="0" err="1">
                          <a:effectLst/>
                          <a:cs typeface="B Nazanin" panose="00000400000000000000" pitchFamily="2" charset="-78"/>
                        </a:rPr>
                        <a:t>Phd</a:t>
                      </a:r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) </a:t>
                      </a:r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پروانه دار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256,000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310،000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400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3807411850"/>
                  </a:ext>
                </a:extLst>
              </a:tr>
              <a:tr h="349869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 پزشکان،دندانپزشکان متخصص وپزشکان عمومی  </a:t>
                      </a:r>
                      <a:r>
                        <a:rPr lang="en-US" sz="1400" u="none" strike="noStrike">
                          <a:effectLst/>
                          <a:cs typeface="B Nazanin" panose="00000400000000000000" pitchFamily="2" charset="-78"/>
                        </a:rPr>
                        <a:t>MD-Phd </a:t>
                      </a:r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و پزشکان متخصص کودکان و نوزادان گروه سنی هجده سال و بالاتر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423,000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510،000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660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2717498246"/>
                  </a:ext>
                </a:extLst>
              </a:tr>
              <a:tr h="349869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پزشکان متخصص کودکان و نوزادان برای معاینه(ویزیت) گروه سنی زیر هجده سال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507,600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612،000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792،000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2153967300"/>
                  </a:ext>
                </a:extLst>
              </a:tr>
              <a:tr h="349869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 پزشکان فوق تخصص،دوره تکمیلی تخصصی(فلوشیب) و پزشکان فوق تخصص ، دوره تکمیلی تخصصی (فلوشیپ) کودکان و نوزادان برای معاینه گروه سنی هجده و بالاتر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512,000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610،000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790،000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4072038356"/>
                  </a:ext>
                </a:extLst>
              </a:tr>
              <a:tr h="349869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پزشکان فوق تخصص ،دوره تکمیلی تخصصی(فلوشیپ) کودکان و نوزادان برای معاینه گروه سنی زیرهجده سال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614,000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732،000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948،000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3113529537"/>
                  </a:ext>
                </a:extLst>
              </a:tr>
              <a:tr h="307583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پزشکان متخصص روانپزشکی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538,000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650،000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850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1259135702"/>
                  </a:ext>
                </a:extLst>
              </a:tr>
              <a:tr h="288032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 پزشکان فوق تخصص روان پزشکی و دوره تکمیلی فلوشیپ روان پزشکی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614,000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740،000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970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413453081"/>
                  </a:ext>
                </a:extLst>
              </a:tr>
              <a:tr h="288032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کارشناس ارشد پروانه دار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221,000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270،000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350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3723322192"/>
                  </a:ext>
                </a:extLst>
              </a:tr>
              <a:tr h="288032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کارشناس پروانه دار 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191,000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230،000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300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2220052027"/>
                  </a:ext>
                </a:extLst>
              </a:tr>
              <a:tr h="349869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ضریب تعرفه خدمات  بستری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318,000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581،000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697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3086374921"/>
                  </a:ext>
                </a:extLst>
              </a:tr>
              <a:tr h="349869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365,000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475،000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665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3663278313"/>
                  </a:ext>
                </a:extLst>
              </a:tr>
              <a:tr h="349869"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ضریب تعرفه خدمات سرپایی و پاراکلینیک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234,000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327،000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392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2154482728"/>
                  </a:ext>
                </a:extLst>
              </a:tr>
              <a:tr h="349869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کدهای 1 تا 7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284,000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375،000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525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3981013947"/>
                  </a:ext>
                </a:extLst>
              </a:tr>
              <a:tr h="349869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کدهای 8 و 9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375،000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525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2630471430"/>
                  </a:ext>
                </a:extLst>
              </a:tr>
              <a:tr h="349869"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ضریب تعرفه دندانپزشکی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329,000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362،000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434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373936629"/>
                  </a:ext>
                </a:extLst>
              </a:tr>
              <a:tr h="349869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339,000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458،000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618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785832946"/>
                  </a:ext>
                </a:extLst>
              </a:tr>
              <a:tr h="349869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جزء مواد و لوازم مصرفی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181,000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272،000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326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4125221373"/>
                  </a:ext>
                </a:extLst>
              </a:tr>
              <a:tr h="349869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هزینه اقامت(هتلینگ) برای سه تختی و بیشتر (درجه یک)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3,783,000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8،853،000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12،394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1360725531"/>
                  </a:ext>
                </a:extLst>
              </a:tr>
              <a:tr h="349869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هزینه اقامت(هتلینگ) برای سه تختی و بیشتر (درجه دو)</a:t>
                      </a:r>
                      <a:endParaRPr lang="fa-IR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>
                          <a:effectLst/>
                          <a:cs typeface="B Nazanin" panose="00000400000000000000" pitchFamily="2" charset="-78"/>
                        </a:rPr>
                        <a:t>3,026,000</a:t>
                      </a:r>
                      <a:endParaRPr lang="fa-IR" sz="14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7،081،000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9،913</a:t>
                      </a:r>
                      <a:r>
                        <a:rPr lang="fa-IR" sz="1400" u="none" strike="noStrike" dirty="0" smtClean="0">
                          <a:effectLst/>
                          <a:cs typeface="B Nazanin" panose="00000400000000000000" pitchFamily="2" charset="-78"/>
                        </a:rPr>
                        <a:t>،000</a:t>
                      </a:r>
                      <a:endParaRPr lang="fa-IR" sz="14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2647" marR="2647" marT="2647" marB="0" anchor="ctr"/>
                </a:tc>
                <a:extLst>
                  <a:ext uri="{0D108BD9-81ED-4DB2-BD59-A6C34878D82A}">
                    <a16:rowId xmlns:a16="http://schemas.microsoft.com/office/drawing/2014/main" val="10250070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9752989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476672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u="sng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درصد تغییرات تعرفه خدمات تشخیصی و درمانی </a:t>
            </a:r>
            <a:r>
              <a:rPr lang="fa-IR" sz="2400" b="1" u="sng" dirty="0" smtClean="0">
                <a:solidFill>
                  <a:srgbClr val="C00000"/>
                </a:solidFill>
                <a:cs typeface="B Titr" panose="00000700000000000000" pitchFamily="2" charset="-78"/>
              </a:rPr>
              <a:t>مقایسه ای </a:t>
            </a:r>
          </a:p>
          <a:p>
            <a:pPr algn="ctr"/>
            <a:r>
              <a:rPr lang="fa-IR" sz="2400" b="1" u="sng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سال 1400 نسبت به سال 1401</a:t>
            </a:r>
            <a:endParaRPr lang="en-US" sz="2400" b="1" u="sng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75377"/>
              </p:ext>
            </p:extLst>
          </p:nvPr>
        </p:nvGraphicFramePr>
        <p:xfrm>
          <a:off x="-2" y="-6"/>
          <a:ext cx="9144001" cy="6959609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1174860">
                  <a:extLst>
                    <a:ext uri="{9D8B030D-6E8A-4147-A177-3AD203B41FA5}">
                      <a16:colId xmlns:a16="http://schemas.microsoft.com/office/drawing/2014/main" val="2215386102"/>
                    </a:ext>
                  </a:extLst>
                </a:gridCol>
                <a:gridCol w="1174860">
                  <a:extLst>
                    <a:ext uri="{9D8B030D-6E8A-4147-A177-3AD203B41FA5}">
                      <a16:colId xmlns:a16="http://schemas.microsoft.com/office/drawing/2014/main" val="2617497110"/>
                    </a:ext>
                  </a:extLst>
                </a:gridCol>
                <a:gridCol w="650544">
                  <a:extLst>
                    <a:ext uri="{9D8B030D-6E8A-4147-A177-3AD203B41FA5}">
                      <a16:colId xmlns:a16="http://schemas.microsoft.com/office/drawing/2014/main" val="2875176990"/>
                    </a:ext>
                  </a:extLst>
                </a:gridCol>
                <a:gridCol w="650544">
                  <a:extLst>
                    <a:ext uri="{9D8B030D-6E8A-4147-A177-3AD203B41FA5}">
                      <a16:colId xmlns:a16="http://schemas.microsoft.com/office/drawing/2014/main" val="3622072468"/>
                    </a:ext>
                  </a:extLst>
                </a:gridCol>
                <a:gridCol w="640833">
                  <a:extLst>
                    <a:ext uri="{9D8B030D-6E8A-4147-A177-3AD203B41FA5}">
                      <a16:colId xmlns:a16="http://schemas.microsoft.com/office/drawing/2014/main" val="4176003592"/>
                    </a:ext>
                  </a:extLst>
                </a:gridCol>
                <a:gridCol w="983096">
                  <a:extLst>
                    <a:ext uri="{9D8B030D-6E8A-4147-A177-3AD203B41FA5}">
                      <a16:colId xmlns:a16="http://schemas.microsoft.com/office/drawing/2014/main" val="29089817"/>
                    </a:ext>
                  </a:extLst>
                </a:gridCol>
                <a:gridCol w="835024">
                  <a:extLst>
                    <a:ext uri="{9D8B030D-6E8A-4147-A177-3AD203B41FA5}">
                      <a16:colId xmlns:a16="http://schemas.microsoft.com/office/drawing/2014/main" val="289264322"/>
                    </a:ext>
                  </a:extLst>
                </a:gridCol>
                <a:gridCol w="835024">
                  <a:extLst>
                    <a:ext uri="{9D8B030D-6E8A-4147-A177-3AD203B41FA5}">
                      <a16:colId xmlns:a16="http://schemas.microsoft.com/office/drawing/2014/main" val="3623316756"/>
                    </a:ext>
                  </a:extLst>
                </a:gridCol>
                <a:gridCol w="837450">
                  <a:extLst>
                    <a:ext uri="{9D8B030D-6E8A-4147-A177-3AD203B41FA5}">
                      <a16:colId xmlns:a16="http://schemas.microsoft.com/office/drawing/2014/main" val="28022109"/>
                    </a:ext>
                  </a:extLst>
                </a:gridCol>
                <a:gridCol w="707186">
                  <a:extLst>
                    <a:ext uri="{9D8B030D-6E8A-4147-A177-3AD203B41FA5}">
                      <a16:colId xmlns:a16="http://schemas.microsoft.com/office/drawing/2014/main" val="616403522"/>
                    </a:ext>
                  </a:extLst>
                </a:gridCol>
                <a:gridCol w="654580">
                  <a:extLst>
                    <a:ext uri="{9D8B030D-6E8A-4147-A177-3AD203B41FA5}">
                      <a16:colId xmlns:a16="http://schemas.microsoft.com/office/drawing/2014/main" val="2498360273"/>
                    </a:ext>
                  </a:extLst>
                </a:gridCol>
              </a:tblGrid>
              <a:tr h="138053">
                <a:tc gridSpan="5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>
                          <a:effectLst/>
                          <a:cs typeface="B Nazanin" panose="00000400000000000000" pitchFamily="2" charset="-78"/>
                        </a:rPr>
                        <a:t>دولتی</a:t>
                      </a:r>
                      <a:endParaRPr lang="fa-IR" sz="1200" b="1" i="0" u="none" strike="noStrike">
                        <a:solidFill>
                          <a:srgbClr val="FF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1" fontAlgn="ctr"/>
                      <a:r>
                        <a:rPr lang="fa-IR" sz="1200" u="none" strike="noStrike">
                          <a:effectLst/>
                          <a:cs typeface="B Nazanin" panose="00000400000000000000" pitchFamily="2" charset="-78"/>
                        </a:rPr>
                        <a:t>خصوصی</a:t>
                      </a:r>
                      <a:endParaRPr lang="fa-IR" sz="1200" b="1" i="0" u="none" strike="noStrike">
                        <a:solidFill>
                          <a:srgbClr val="00B05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8064792"/>
                  </a:ext>
                </a:extLst>
              </a:tr>
              <a:tr h="114014">
                <a:tc rowSpan="2" gridSpan="2">
                  <a:txBody>
                    <a:bodyPr/>
                    <a:lstStyle/>
                    <a:p>
                      <a:pPr algn="ctr" rtl="1" fontAlgn="ctr"/>
                      <a:r>
                        <a:rPr lang="fa-IR" sz="1050" u="none" strike="noStrike">
                          <a:effectLst/>
                          <a:cs typeface="B Nazanin" panose="00000400000000000000" pitchFamily="2" charset="-78"/>
                        </a:rPr>
                        <a:t>شرح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rowSpan="2"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050" u="none" strike="noStrike">
                          <a:effectLst/>
                          <a:cs typeface="B Nazanin" panose="00000400000000000000" pitchFamily="2" charset="-78"/>
                        </a:rPr>
                        <a:t>غیرتمام وقت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rtl="1" fontAlgn="ctr"/>
                      <a:r>
                        <a:rPr lang="fa-IR" sz="1050" u="none" strike="noStrike">
                          <a:effectLst/>
                          <a:cs typeface="B Nazanin" panose="00000400000000000000" pitchFamily="2" charset="-78"/>
                        </a:rPr>
                        <a:t>شرح</a:t>
                      </a:r>
                      <a:endParaRPr lang="fa-IR" sz="105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rowSpan="2"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سال 1400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سال 1401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 dirty="0" smtClean="0">
                          <a:effectLst/>
                          <a:cs typeface="B Nazanin" panose="00000400000000000000" pitchFamily="2" charset="-78"/>
                        </a:rPr>
                        <a:t>سال 1402</a:t>
                      </a:r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2079593322"/>
                  </a:ext>
                </a:extLst>
              </a:tr>
              <a:tr h="196935">
                <a:tc gridSpan="2"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سال1400 (ریال)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سال1401 (ریال)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 dirty="0" smtClean="0">
                          <a:effectLst/>
                          <a:cs typeface="B Nazanin" panose="00000400000000000000" pitchFamily="2" charset="-78"/>
                        </a:rPr>
                        <a:t>سال 1402 (ریال)</a:t>
                      </a:r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gridSpan="3"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086658"/>
                  </a:ext>
                </a:extLst>
              </a:tr>
              <a:tr h="331679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 پزشکان،دندانپزشکان عمومی و دکتری تخصصی در علوم پایه( </a:t>
                      </a:r>
                      <a:r>
                        <a:rPr lang="en-US" sz="1000" u="none" strike="noStrike">
                          <a:effectLst/>
                          <a:cs typeface="B Nazanin" panose="00000400000000000000" pitchFamily="2" charset="-78"/>
                        </a:rPr>
                        <a:t>Phd) </a:t>
                      </a:r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پروانه دار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194,000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233,000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303،000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 dirty="0">
                          <a:effectLst/>
                          <a:cs typeface="B Nazanin" panose="00000400000000000000" pitchFamily="2" charset="-78"/>
                        </a:rPr>
                        <a:t> پزشکان،دندانپزشکان عمومی و دکتری تخصصی در علوم پایه( </a:t>
                      </a:r>
                      <a:r>
                        <a:rPr lang="en-US" sz="1000" u="none" strike="noStrike" dirty="0" err="1">
                          <a:effectLst/>
                          <a:cs typeface="B Nazanin" panose="00000400000000000000" pitchFamily="2" charset="-78"/>
                        </a:rPr>
                        <a:t>Phd</a:t>
                      </a:r>
                      <a:r>
                        <a:rPr lang="en-US" sz="1000" u="none" strike="noStrike" dirty="0">
                          <a:effectLst/>
                          <a:cs typeface="B Nazanin" panose="00000400000000000000" pitchFamily="2" charset="-78"/>
                        </a:rPr>
                        <a:t>) </a:t>
                      </a:r>
                      <a:r>
                        <a:rPr lang="fa-IR" sz="1000" u="none" strike="noStrike" dirty="0">
                          <a:effectLst/>
                          <a:cs typeface="B Nazanin" panose="00000400000000000000" pitchFamily="2" charset="-78"/>
                        </a:rPr>
                        <a:t>پروانه دار</a:t>
                      </a:r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527,000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690,000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900،000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4062185925"/>
                  </a:ext>
                </a:extLst>
              </a:tr>
              <a:tr h="380047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 پزشکان،دندانپزشکان متخصص وپزشکان عمومی  </a:t>
                      </a:r>
                      <a:r>
                        <a:rPr lang="en-US" sz="1000" u="none" strike="noStrike">
                          <a:effectLst/>
                          <a:cs typeface="B Nazanin" panose="00000400000000000000" pitchFamily="2" charset="-78"/>
                        </a:rPr>
                        <a:t>MD-Phd </a:t>
                      </a:r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و پزشکان متخصص کودکان و نوزادان گروه سنی هجده سال و بالاتر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242,000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290,000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377،000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 پزشکان،دندانپزشکان متخصص وپزشکان عمومی  </a:t>
                      </a:r>
                      <a:r>
                        <a:rPr lang="en-US" sz="1000" u="none" strike="noStrike">
                          <a:effectLst/>
                          <a:cs typeface="B Nazanin" panose="00000400000000000000" pitchFamily="2" charset="-78"/>
                        </a:rPr>
                        <a:t>MD-Phd </a:t>
                      </a:r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و پزشکان متخصص کودکان و نوزادان گروه سنی هجده سال و بالاتر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800,000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1,040,000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1،350،000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1534025134"/>
                  </a:ext>
                </a:extLst>
              </a:tr>
              <a:tr h="331679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پزشکان متخصص کودکان و نوزادان برای معاینه(ویزیت) گروه سنی زیر هجده سال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290,000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348,000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452،400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پزشکان متخصص کودکان و نوزادان برای معاینه(ویزیت) گروه سنی زیر هجده سال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960,000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1,250,000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1،620،000</a:t>
                      </a:r>
                    </a:p>
                    <a:p>
                      <a:pPr algn="ctr" rtl="0" fontAlgn="ctr"/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2262955077"/>
                  </a:ext>
                </a:extLst>
              </a:tr>
              <a:tr h="390413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 پزشکان فوق تخصص،دوره تکمیلی تخصصی(فلوشیب) و پزشکان فوق تخصص ، دوره تکمیلی تخصصی (فلوشیپ) کودکان و نوزادان برای معاینه گروه سنی هجده و بالاتر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293,000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352,000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458،000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 dirty="0">
                          <a:effectLst/>
                          <a:cs typeface="B Nazanin" panose="00000400000000000000" pitchFamily="2" charset="-78"/>
                        </a:rPr>
                        <a:t> پزشکان فوق تخصص،دوره تکمیلی تخصصی(فلوشیب) و پزشکان فوق تخصص ، دوره تکمیلی تخصصی (فلوشیپ) کودکان و نوزادان برای معاینه گروه سنی هجده و بالاتر</a:t>
                      </a:r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1,014,000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1,320,000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1،720،000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216132550"/>
                  </a:ext>
                </a:extLst>
              </a:tr>
              <a:tr h="331679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پزشکان فوق تخصص ،دوره تکمیلی تخصصی(فلوشیپ) کودکان و نوزادان برای معاینه گروه سنی زیرهجده سال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352,000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422,000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549،600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پزشکان فوق تخصص ،دوره تکمیلی تخصصی(فلوشیپ) کودکان و نوزادان برای معاینه گروه سنی زیرهجده سال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1,217,000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1,580,000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2،064،000</a:t>
                      </a:r>
                    </a:p>
                    <a:p>
                      <a:pPr algn="ctr" rtl="0" fontAlgn="ctr"/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796389185"/>
                  </a:ext>
                </a:extLst>
              </a:tr>
              <a:tr h="331679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پزشکان متخصص روانپزشکی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307,000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368,000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478،000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 dirty="0">
                          <a:effectLst/>
                          <a:cs typeface="B Nazanin" panose="00000400000000000000" pitchFamily="2" charset="-78"/>
                        </a:rPr>
                        <a:t>پزشکان متخصص روانپزشکی</a:t>
                      </a:r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1,065,000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1,380,000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1،790،000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57175111"/>
                  </a:ext>
                </a:extLst>
              </a:tr>
              <a:tr h="331679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 پزشکان فوق تخصص روان پزشکی و دوره تکمیلی فلوشیپ روان پزشکی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365,000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438,000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569،000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 dirty="0">
                          <a:effectLst/>
                          <a:cs typeface="B Nazanin" panose="00000400000000000000" pitchFamily="2" charset="-78"/>
                        </a:rPr>
                        <a:t> پزشکان فوق تخصص روان پزشکی و دوره تکمیلی فلوشیپ روان پزشکی</a:t>
                      </a:r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1,208,000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1,570,000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2،040،000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1801665363"/>
                  </a:ext>
                </a:extLst>
              </a:tr>
              <a:tr h="331679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کارشناس ارشد پروانه دار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166,000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199,000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259،000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کارشناس ارشد پروانه دار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429,000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560,000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730،000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1858366469"/>
                  </a:ext>
                </a:extLst>
              </a:tr>
              <a:tr h="331679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کارشناس پروانه دار 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135,000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162,000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211،000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کارشناس پروانه دار 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371,000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480,000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620،000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2462918052"/>
                  </a:ext>
                </a:extLst>
              </a:tr>
              <a:tr h="331679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ضریب تعرفه خدمات  بستری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135,900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149,000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201،000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ضریب تعرفه خدمات  بستری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528,000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581,000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697،000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1751705098"/>
                  </a:ext>
                </a:extLst>
              </a:tr>
              <a:tr h="331679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168,000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218,000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294،000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1,030,000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1,504,000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2،106،000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893496018"/>
                  </a:ext>
                </a:extLst>
              </a:tr>
              <a:tr h="331679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ضریب تعرفه خدمات سرپایی و پاراکلینیک (دارای علامت # و کدهای 7 و8 )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135,900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149,000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201،000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 dirty="0">
                          <a:effectLst/>
                          <a:cs typeface="B Nazanin" panose="00000400000000000000" pitchFamily="2" charset="-78"/>
                        </a:rPr>
                        <a:t>ضریب تعرفه خدمات سرپایی و پاراکلینیک</a:t>
                      </a:r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277,000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327,000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392،000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3636824757"/>
                  </a:ext>
                </a:extLst>
              </a:tr>
              <a:tr h="19652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179,000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235,000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317،000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 dirty="0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کدهای 1 تا 7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644,000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940,000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1،316،000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3475987745"/>
                  </a:ext>
                </a:extLst>
              </a:tr>
              <a:tr h="216024">
                <a:tc gridSpan="5">
                  <a:txBody>
                    <a:bodyPr/>
                    <a:lstStyle/>
                    <a:p>
                      <a:pPr algn="ctr" rtl="0" fontAlgn="ctr"/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 dirty="0">
                          <a:effectLst/>
                          <a:cs typeface="B Nazanin" panose="00000400000000000000" pitchFamily="2" charset="-78"/>
                        </a:rPr>
                        <a:t>کدهای 8 و 9</a:t>
                      </a:r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 dirty="0">
                          <a:effectLst/>
                          <a:cs typeface="B Nazanin" panose="00000400000000000000" pitchFamily="2" charset="-78"/>
                        </a:rPr>
                        <a:t>902,000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1،263،000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3592253615"/>
                  </a:ext>
                </a:extLst>
              </a:tr>
              <a:tr h="331679"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ضریب تعرفه دندانپزشکی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329,000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362,000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434،000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ضریب تعرفه دندانپزشکی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جزء حرفه ای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329,000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362,000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434،000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3899744587"/>
                  </a:ext>
                </a:extLst>
              </a:tr>
              <a:tr h="331679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179,000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235,000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317،000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جزء فنی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455,000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637,000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860،000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3825377370"/>
                  </a:ext>
                </a:extLst>
              </a:tr>
              <a:tr h="331679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جزء مواد و لوازم مصرفی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181,000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272,000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326،000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جزء مواد و لوازم مصرفی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181,000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272,000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326،000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3210148513"/>
                  </a:ext>
                </a:extLst>
              </a:tr>
              <a:tr h="331679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هزینه اقامت(هتلینگ) برای سه تختی و بیشتر (درجه یک)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2,620,000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3,406,000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9،196،000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هزینه اقامت(هتلینگ) برای سه تختی و بیشتر (درجه یک)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12,076,000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16,906,000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42،626،000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1190047892"/>
                  </a:ext>
                </a:extLst>
              </a:tr>
              <a:tr h="331679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هزینه اقامت(هتلینگ) برای سه تختی و بیشتر (درجه دو)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2,096,000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2,725,000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7،358،000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هزینه اقامت(هتلینگ) برای سه تختی و بیشتر (درجه دو)</a:t>
                      </a:r>
                      <a:endParaRPr lang="fa-IR" sz="10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9,660,000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u="none" strike="noStrike">
                          <a:effectLst/>
                          <a:cs typeface="B Nazanin" panose="00000400000000000000" pitchFamily="2" charset="-78"/>
                        </a:rPr>
                        <a:t>13,524,000</a:t>
                      </a:r>
                      <a:endParaRPr lang="fa-IR" sz="1000" b="0" i="0" u="none" strike="noStrike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Rounded MT Bold" panose="020F0704030504030204" pitchFamily="34" charset="0"/>
                          <a:cs typeface="B Nazanin" panose="00000400000000000000" pitchFamily="2" charset="-78"/>
                        </a:rPr>
                        <a:t>34،086،000</a:t>
                      </a: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anose="020F07040305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956" marR="1956" marT="1956" marB="0" anchor="ctr"/>
                </a:tc>
                <a:extLst>
                  <a:ext uri="{0D108BD9-81ED-4DB2-BD59-A6C34878D82A}">
                    <a16:rowId xmlns:a16="http://schemas.microsoft.com/office/drawing/2014/main" val="1003222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2002007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393</TotalTime>
  <Words>1572</Words>
  <Application>Microsoft Office PowerPoint</Application>
  <PresentationFormat>On-screen Show (4:3)</PresentationFormat>
  <Paragraphs>566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Arial Rounded MT Bold</vt:lpstr>
      <vt:lpstr>B Nazanin</vt:lpstr>
      <vt:lpstr>B Titr</vt:lpstr>
      <vt:lpstr>Calibri</vt:lpstr>
      <vt:lpstr>Trebuchet MS</vt:lpstr>
      <vt:lpstr>Wingdings 3</vt:lpstr>
      <vt:lpstr>Facet</vt:lpstr>
      <vt:lpstr>تعرفه خدمات تشخیصی و درمانی سال 1402 بررسی تغییرات دانشگاه علوم پزشکی همدان اداره هماهنگی امور بیمه ، تعرفه و استاندارد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</dc:creator>
  <cp:lastModifiedBy>Alex</cp:lastModifiedBy>
  <cp:revision>64</cp:revision>
  <dcterms:created xsi:type="dcterms:W3CDTF">2017-07-26T04:18:27Z</dcterms:created>
  <dcterms:modified xsi:type="dcterms:W3CDTF">2023-04-29T06:53:29Z</dcterms:modified>
</cp:coreProperties>
</file>